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7" r:id="rId3"/>
    <p:sldId id="280" r:id="rId4"/>
    <p:sldId id="281" r:id="rId5"/>
    <p:sldId id="282" r:id="rId6"/>
    <p:sldId id="303" r:id="rId7"/>
    <p:sldId id="290" r:id="rId8"/>
    <p:sldId id="260" r:id="rId9"/>
    <p:sldId id="291" r:id="rId10"/>
    <p:sldId id="292" r:id="rId11"/>
    <p:sldId id="293" r:id="rId12"/>
    <p:sldId id="294" r:id="rId13"/>
    <p:sldId id="295" r:id="rId14"/>
    <p:sldId id="296" r:id="rId15"/>
    <p:sldId id="270" r:id="rId16"/>
    <p:sldId id="289" r:id="rId17"/>
    <p:sldId id="297" r:id="rId18"/>
    <p:sldId id="298" r:id="rId19"/>
    <p:sldId id="299" r:id="rId20"/>
    <p:sldId id="284" r:id="rId21"/>
    <p:sldId id="304" r:id="rId22"/>
    <p:sldId id="300" r:id="rId23"/>
    <p:sldId id="288" r:id="rId24"/>
    <p:sldId id="285" r:id="rId25"/>
    <p:sldId id="286" r:id="rId26"/>
    <p:sldId id="287" r:id="rId27"/>
    <p:sldId id="301" r:id="rId28"/>
    <p:sldId id="302"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70" d="100"/>
          <a:sy n="70" d="100"/>
        </p:scale>
        <p:origin x="-942" y="-54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91779D9-4ACF-4996-84B2-C6CFB42218C0}" type="datetimeFigureOut">
              <a:rPr lang="en-US" smtClean="0"/>
              <a:pPr/>
              <a:t>9/25/2010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B00CB71-34AD-453B-84F6-424E3BA6563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91779D9-4ACF-4996-84B2-C6CFB42218C0}" type="datetimeFigureOut">
              <a:rPr lang="en-US" smtClean="0"/>
              <a:pPr/>
              <a:t>9/25/2010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B00CB71-34AD-453B-84F6-424E3BA6563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91779D9-4ACF-4996-84B2-C6CFB42218C0}" type="datetimeFigureOut">
              <a:rPr lang="en-US" smtClean="0"/>
              <a:pPr/>
              <a:t>9/25/2010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B00CB71-34AD-453B-84F6-424E3BA6563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91779D9-4ACF-4996-84B2-C6CFB42218C0}" type="datetimeFigureOut">
              <a:rPr lang="en-US" smtClean="0"/>
              <a:pPr/>
              <a:t>9/25/2010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B00CB71-34AD-453B-84F6-424E3BA65630}"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91779D9-4ACF-4996-84B2-C6CFB42218C0}" type="datetimeFigureOut">
              <a:rPr lang="en-US" smtClean="0"/>
              <a:pPr/>
              <a:t>9/25/2010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B00CB71-34AD-453B-84F6-424E3BA65630}"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91779D9-4ACF-4996-84B2-C6CFB42218C0}" type="datetimeFigureOut">
              <a:rPr lang="en-US" smtClean="0"/>
              <a:pPr/>
              <a:t>9/25/2010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B00CB71-34AD-453B-84F6-424E3BA65630}"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91779D9-4ACF-4996-84B2-C6CFB42218C0}" type="datetimeFigureOut">
              <a:rPr lang="en-US" smtClean="0"/>
              <a:pPr/>
              <a:t>9/25/2010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B00CB71-34AD-453B-84F6-424E3BA6563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791779D9-4ACF-4996-84B2-C6CFB42218C0}" type="datetimeFigureOut">
              <a:rPr lang="en-US" smtClean="0"/>
              <a:pPr/>
              <a:t>9/25/2010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B00CB71-34AD-453B-84F6-424E3BA65630}"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91779D9-4ACF-4996-84B2-C6CFB42218C0}" type="datetimeFigureOut">
              <a:rPr lang="en-US" smtClean="0"/>
              <a:pPr/>
              <a:t>9/25/2010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B00CB71-34AD-453B-84F6-424E3BA6563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791779D9-4ACF-4996-84B2-C6CFB42218C0}" type="datetimeFigureOut">
              <a:rPr lang="en-US" smtClean="0"/>
              <a:pPr/>
              <a:t>9/25/2010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B00CB71-34AD-453B-84F6-424E3BA6563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791779D9-4ACF-4996-84B2-C6CFB42218C0}" type="datetimeFigureOut">
              <a:rPr lang="en-US" smtClean="0"/>
              <a:pPr/>
              <a:t>9/25/2010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B00CB71-34AD-453B-84F6-424E3BA65630}"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91779D9-4ACF-4996-84B2-C6CFB42218C0}" type="datetimeFigureOut">
              <a:rPr lang="en-US" smtClean="0"/>
              <a:pPr/>
              <a:t>9/25/2010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B00CB71-34AD-453B-84F6-424E3BA6563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r="-1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0"/>
            <a:ext cx="7772400" cy="3582988"/>
          </a:xfrm>
        </p:spPr>
        <p:txBody>
          <a:bodyPr>
            <a:normAutofit/>
          </a:bodyPr>
          <a:lstStyle/>
          <a:p>
            <a:r>
              <a:rPr lang="en-US" dirty="0" smtClean="0"/>
              <a:t>It is about the evidence, not the events: Historiographic Explanation</a:t>
            </a:r>
            <a:endParaRPr lang="en-US" dirty="0"/>
          </a:p>
        </p:txBody>
      </p:sp>
      <p:sp>
        <p:nvSpPr>
          <p:cNvPr id="3" name="Subtitle 2"/>
          <p:cNvSpPr>
            <a:spLocks noGrp="1"/>
          </p:cNvSpPr>
          <p:nvPr>
            <p:ph type="subTitle" idx="4294967295"/>
          </p:nvPr>
        </p:nvSpPr>
        <p:spPr>
          <a:xfrm>
            <a:off x="0" y="3611562"/>
            <a:ext cx="8382000" cy="3017837"/>
          </a:xfrm>
        </p:spPr>
        <p:txBody>
          <a:bodyPr>
            <a:normAutofit lnSpcReduction="10000"/>
          </a:bodyPr>
          <a:lstStyle/>
          <a:p>
            <a:endParaRPr lang="en-US" dirty="0" smtClean="0"/>
          </a:p>
          <a:p>
            <a:endParaRPr lang="en-US" dirty="0" smtClean="0"/>
          </a:p>
          <a:p>
            <a:endParaRPr lang="en-US" dirty="0" smtClean="0"/>
          </a:p>
          <a:p>
            <a:endParaRPr lang="en-US" dirty="0" smtClean="0"/>
          </a:p>
          <a:p>
            <a:r>
              <a:rPr lang="en-US" dirty="0" smtClean="0"/>
              <a:t>                             Aviezer Tucker</a:t>
            </a:r>
          </a:p>
          <a:p>
            <a:r>
              <a:rPr lang="en-US" dirty="0" smtClean="0"/>
              <a:t>CEVRO University, Prague, Czech Republic</a:t>
            </a:r>
          </a:p>
          <a:p>
            <a:r>
              <a:rPr lang="en-US" dirty="0" smtClean="0"/>
              <a:t>                            avitucker@yahoo.com</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The likelihood of the evidence given separate causes reflects the functions of the shared properties of the evidence.  Sometimes, </a:t>
            </a:r>
            <a:r>
              <a:rPr lang="en-US" dirty="0" smtClean="0"/>
              <a:t>of the same </a:t>
            </a:r>
            <a:r>
              <a:rPr lang="en-US" i="1" dirty="0" smtClean="0"/>
              <a:t>type </a:t>
            </a:r>
            <a:r>
              <a:rPr lang="en-US" dirty="0" smtClean="0"/>
              <a:t>of function and </a:t>
            </a:r>
            <a:r>
              <a:rPr lang="en-US" dirty="0" smtClean="0"/>
              <a:t>cause</a:t>
            </a:r>
            <a:r>
              <a:rPr lang="en-US" dirty="0" smtClean="0"/>
              <a:t>. </a:t>
            </a:r>
            <a:endParaRPr lang="en-US" dirty="0" smtClean="0"/>
          </a:p>
          <a:p>
            <a:r>
              <a:rPr lang="en-US" dirty="0" smtClean="0"/>
              <a:t>Evidence whose shared information preserving properties have no conceivable functional value, or even confer a disadvantage on their bearers, </a:t>
            </a:r>
            <a:r>
              <a:rPr lang="en-US" dirty="0" smtClean="0"/>
              <a:t>usually </a:t>
            </a:r>
            <a:r>
              <a:rPr lang="en-US" dirty="0" smtClean="0"/>
              <a:t>radically decrease the likelihood of the evidence given separate causes. </a:t>
            </a:r>
            <a:endParaRPr lang="en-US" dirty="0" smtClean="0"/>
          </a:p>
          <a:p>
            <a:r>
              <a:rPr lang="en-US" dirty="0" smtClean="0"/>
              <a:t>E.g. homologies vs. homoplasies</a:t>
            </a:r>
            <a:endParaRPr lang="en-US" dirty="0"/>
          </a:p>
        </p:txBody>
      </p:sp>
      <p:sp>
        <p:nvSpPr>
          <p:cNvPr id="3" name="Title 2"/>
          <p:cNvSpPr>
            <a:spLocks noGrp="1"/>
          </p:cNvSpPr>
          <p:nvPr>
            <p:ph type="title"/>
          </p:nvPr>
        </p:nvSpPr>
        <p:spPr/>
        <p:txBody>
          <a:bodyPr/>
          <a:lstStyle/>
          <a:p>
            <a:r>
              <a:rPr lang="en-US" dirty="0" smtClean="0"/>
              <a:t>Likelihoods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When the likelihood of each unit of evidence given separate causes is low, the effect of multiple members, such as similar testimonies, is to decrease exponentially this likelihood.  </a:t>
            </a:r>
            <a:endParaRPr lang="en-US" dirty="0"/>
          </a:p>
        </p:txBody>
      </p:sp>
      <p:sp>
        <p:nvSpPr>
          <p:cNvPr id="3" name="Title 2"/>
          <p:cNvSpPr>
            <a:spLocks noGrp="1"/>
          </p:cNvSpPr>
          <p:nvPr>
            <p:ph type="title"/>
          </p:nvPr>
        </p:nvSpPr>
        <p:spPr/>
        <p:txBody>
          <a:bodyPr/>
          <a:lstStyle/>
          <a:p>
            <a:r>
              <a:rPr lang="en-US" dirty="0" smtClean="0"/>
              <a:t>Multiple units of evidence</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Y: A single ancestral common cause.  </a:t>
            </a:r>
          </a:p>
          <a:p>
            <a:endParaRPr lang="en-US" dirty="0" smtClean="0"/>
          </a:p>
          <a:p>
            <a:r>
              <a:rPr lang="en-US" dirty="0" smtClean="0"/>
              <a:t>W: Several ancestral common causes:  </a:t>
            </a:r>
          </a:p>
          <a:p>
            <a:endParaRPr lang="en-US" dirty="0" smtClean="0"/>
          </a:p>
          <a:p>
            <a:r>
              <a:rPr lang="en-US" dirty="0" smtClean="0"/>
              <a:t>K: A single common cause may be a member of the set of species.  </a:t>
            </a:r>
          </a:p>
          <a:p>
            <a:endParaRPr lang="en-US" dirty="0" smtClean="0"/>
          </a:p>
          <a:p>
            <a:r>
              <a:rPr lang="en-US" dirty="0" smtClean="0"/>
              <a:t>H: Hybridity</a:t>
            </a:r>
          </a:p>
          <a:p>
            <a:endParaRPr lang="en-US" dirty="0" smtClean="0"/>
          </a:p>
          <a:p>
            <a:r>
              <a:rPr lang="en-US" dirty="0" smtClean="0"/>
              <a:t>A: Combinations of Y or W, with K or H.</a:t>
            </a:r>
            <a:endParaRPr lang="en-US" dirty="0"/>
          </a:p>
        </p:txBody>
      </p:sp>
      <p:sp>
        <p:nvSpPr>
          <p:cNvPr id="3" name="Title 2"/>
          <p:cNvSpPr>
            <a:spLocks noGrp="1"/>
          </p:cNvSpPr>
          <p:nvPr>
            <p:ph type="title"/>
          </p:nvPr>
        </p:nvSpPr>
        <p:spPr/>
        <p:txBody>
          <a:bodyPr>
            <a:normAutofit fontScale="90000"/>
          </a:bodyPr>
          <a:lstStyle/>
          <a:p>
            <a:r>
              <a:rPr lang="en-US" dirty="0" smtClean="0"/>
              <a:t>Stage II: Identifying Information Transmission Nets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If the structure of the information transmitting net is exclusively “V</a:t>
            </a:r>
            <a:r>
              <a:rPr lang="en-US" dirty="0" smtClean="0"/>
              <a:t>” or </a:t>
            </a:r>
            <a:r>
              <a:rPr lang="en-US" dirty="0" smtClean="0"/>
              <a:t>“</a:t>
            </a:r>
            <a:r>
              <a:rPr lang="en-US" dirty="0" smtClean="0"/>
              <a:t>W” </a:t>
            </a:r>
            <a:r>
              <a:rPr lang="en-US" dirty="0" smtClean="0"/>
              <a:t>shaped, the units of evidence are independent.  </a:t>
            </a:r>
            <a:r>
              <a:rPr lang="en-US" i="1" dirty="0" smtClean="0"/>
              <a:t>Independence of evidence is the absence of intersection between the causal-information chains that connect the units of evidence with their common cause or causes.  </a:t>
            </a:r>
            <a:endParaRPr lang="en-US" i="1" dirty="0" smtClean="0"/>
          </a:p>
          <a:p>
            <a:endParaRPr lang="en-US" dirty="0"/>
          </a:p>
        </p:txBody>
      </p:sp>
      <p:sp>
        <p:nvSpPr>
          <p:cNvPr id="3" name="Title 2"/>
          <p:cNvSpPr>
            <a:spLocks noGrp="1"/>
          </p:cNvSpPr>
          <p:nvPr>
            <p:ph type="title"/>
          </p:nvPr>
        </p:nvSpPr>
        <p:spPr/>
        <p:txBody>
          <a:bodyPr/>
          <a:lstStyle/>
          <a:p>
            <a:r>
              <a:rPr lang="en-US" dirty="0" smtClean="0"/>
              <a:t>Independence</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If the evidence is not independent, the historian needs to distinguish the properties of the evidence that preserve information about an original common cause or causes from those that preserve information about later stages in information transmission between the units of evidence.  This is not always possible:</a:t>
            </a:r>
          </a:p>
          <a:p>
            <a:r>
              <a:rPr lang="en-US" dirty="0" smtClean="0"/>
              <a:t>The Indo-European languages vs. The Bible.</a:t>
            </a:r>
            <a:endParaRPr lang="en-US" dirty="0" smtClean="0"/>
          </a:p>
        </p:txBody>
      </p:sp>
      <p:sp>
        <p:nvSpPr>
          <p:cNvPr id="3" name="Title 2"/>
          <p:cNvSpPr>
            <a:spLocks noGrp="1"/>
          </p:cNvSpPr>
          <p:nvPr>
            <p:ph type="title"/>
          </p:nvPr>
        </p:nvSpPr>
        <p:spPr/>
        <p:txBody>
          <a:bodyPr/>
          <a:lstStyle/>
          <a:p>
            <a:r>
              <a:rPr lang="en-US" dirty="0" smtClean="0"/>
              <a:t>Dependence is not Decadence</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The prior probabilities of a specific common cause hypothesis, C</a:t>
            </a:r>
            <a:r>
              <a:rPr lang="en-US" baseline="-25000" dirty="0" smtClean="0"/>
              <a:t>1</a:t>
            </a:r>
            <a:r>
              <a:rPr lang="en-US" dirty="0" smtClean="0"/>
              <a:t>, C</a:t>
            </a:r>
            <a:r>
              <a:rPr lang="en-US" baseline="-25000" dirty="0" smtClean="0"/>
              <a:t>2</a:t>
            </a:r>
            <a:r>
              <a:rPr lang="en-US" dirty="0" smtClean="0"/>
              <a:t>,... </a:t>
            </a:r>
            <a:r>
              <a:rPr lang="en-US" dirty="0" err="1" smtClean="0"/>
              <a:t>C</a:t>
            </a:r>
            <a:r>
              <a:rPr lang="en-US" baseline="-25000" dirty="0" err="1" smtClean="0"/>
              <a:t>n</a:t>
            </a:r>
            <a:r>
              <a:rPr lang="en-US" dirty="0" smtClean="0"/>
              <a:t> are determined by coherence with historiography.  They can then be multiplied by the likelihood of the evidence, E</a:t>
            </a:r>
            <a:r>
              <a:rPr lang="en-US" baseline="-25000" dirty="0" smtClean="0"/>
              <a:t>1</a:t>
            </a:r>
            <a:r>
              <a:rPr lang="en-US" dirty="0" smtClean="0"/>
              <a:t>, E</a:t>
            </a:r>
            <a:r>
              <a:rPr lang="en-US" baseline="-25000" dirty="0" smtClean="0"/>
              <a:t>2</a:t>
            </a:r>
            <a:r>
              <a:rPr lang="en-US" dirty="0" smtClean="0"/>
              <a:t>,... E</a:t>
            </a:r>
            <a:r>
              <a:rPr lang="en-US" baseline="-25000" dirty="0" smtClean="0"/>
              <a:t>n</a:t>
            </a:r>
            <a:r>
              <a:rPr lang="en-US" dirty="0" smtClean="0"/>
              <a:t>, given particular common cause hypotheses:</a:t>
            </a:r>
          </a:p>
          <a:p>
            <a:r>
              <a:rPr lang="de-DE" dirty="0" smtClean="0"/>
              <a:t>Pr(E</a:t>
            </a:r>
            <a:r>
              <a:rPr lang="de-DE" baseline="-25000" dirty="0" smtClean="0"/>
              <a:t>1</a:t>
            </a:r>
            <a:r>
              <a:rPr lang="de-DE" dirty="0" smtClean="0"/>
              <a:t> &amp; E</a:t>
            </a:r>
            <a:r>
              <a:rPr lang="de-DE" baseline="-25000" dirty="0" smtClean="0"/>
              <a:t>2</a:t>
            </a:r>
            <a:r>
              <a:rPr lang="de-DE" dirty="0" smtClean="0"/>
              <a:t>,</a:t>
            </a:r>
            <a:r>
              <a:rPr lang="en-US" dirty="0" smtClean="0"/>
              <a:t>…</a:t>
            </a:r>
            <a:r>
              <a:rPr lang="de-DE" dirty="0" smtClean="0"/>
              <a:t>&amp; E</a:t>
            </a:r>
            <a:r>
              <a:rPr lang="de-DE" baseline="-25000" dirty="0" smtClean="0"/>
              <a:t>n</a:t>
            </a:r>
            <a:r>
              <a:rPr lang="de-DE" dirty="0" smtClean="0"/>
              <a:t>|C</a:t>
            </a:r>
            <a:r>
              <a:rPr lang="de-DE" baseline="-25000" dirty="0" smtClean="0"/>
              <a:t>1</a:t>
            </a:r>
            <a:r>
              <a:rPr lang="de-DE" dirty="0" smtClean="0"/>
              <a:t>) = [Pr(C</a:t>
            </a:r>
            <a:r>
              <a:rPr lang="de-DE" baseline="-25000" dirty="0" smtClean="0"/>
              <a:t>1</a:t>
            </a:r>
            <a:r>
              <a:rPr lang="de-DE" dirty="0" smtClean="0"/>
              <a:t>|B) x Pr(E</a:t>
            </a:r>
            <a:r>
              <a:rPr lang="de-DE" baseline="-25000" dirty="0" smtClean="0"/>
              <a:t>1</a:t>
            </a:r>
            <a:r>
              <a:rPr lang="de-DE" dirty="0" smtClean="0"/>
              <a:t>|C</a:t>
            </a:r>
            <a:r>
              <a:rPr lang="de-DE" baseline="-25000" dirty="0" smtClean="0"/>
              <a:t>1</a:t>
            </a:r>
            <a:r>
              <a:rPr lang="de-DE" dirty="0" smtClean="0"/>
              <a:t>)] x [Pr(C</a:t>
            </a:r>
            <a:r>
              <a:rPr lang="de-DE" baseline="-25000" dirty="0" smtClean="0"/>
              <a:t>1</a:t>
            </a:r>
            <a:r>
              <a:rPr lang="de-DE" dirty="0" smtClean="0"/>
              <a:t>|B) x Pr(E</a:t>
            </a:r>
            <a:r>
              <a:rPr lang="de-DE" baseline="-25000" dirty="0" smtClean="0"/>
              <a:t>2</a:t>
            </a:r>
            <a:r>
              <a:rPr lang="de-DE" dirty="0" smtClean="0"/>
              <a:t>|C</a:t>
            </a:r>
            <a:r>
              <a:rPr lang="de-DE" baseline="-25000" dirty="0" smtClean="0"/>
              <a:t>1</a:t>
            </a:r>
            <a:r>
              <a:rPr lang="de-DE" dirty="0" smtClean="0"/>
              <a:t>)]</a:t>
            </a:r>
            <a:r>
              <a:rPr lang="en-US" dirty="0" smtClean="0"/>
              <a:t>…</a:t>
            </a:r>
            <a:r>
              <a:rPr lang="de-DE" dirty="0" smtClean="0"/>
              <a:t>x[Pr(C</a:t>
            </a:r>
            <a:r>
              <a:rPr lang="de-DE" baseline="-25000" dirty="0" smtClean="0"/>
              <a:t>1</a:t>
            </a:r>
            <a:r>
              <a:rPr lang="de-DE" dirty="0" smtClean="0"/>
              <a:t>|B) x Pr(E</a:t>
            </a:r>
            <a:r>
              <a:rPr lang="de-DE" baseline="-25000" dirty="0" smtClean="0"/>
              <a:t>n</a:t>
            </a:r>
            <a:r>
              <a:rPr lang="de-DE" dirty="0" smtClean="0"/>
              <a:t>|C</a:t>
            </a:r>
            <a:r>
              <a:rPr lang="de-DE" baseline="-25000" dirty="0" smtClean="0"/>
              <a:t>1</a:t>
            </a:r>
            <a:r>
              <a:rPr lang="de-DE" dirty="0" smtClean="0"/>
              <a:t>)] </a:t>
            </a:r>
            <a:endParaRPr lang="en-US" dirty="0" smtClean="0"/>
          </a:p>
          <a:p>
            <a:r>
              <a:rPr lang="en-US" dirty="0" smtClean="0"/>
              <a:t>The comparison of competing common cause hypotheses is then simply</a:t>
            </a:r>
          </a:p>
          <a:p>
            <a:r>
              <a:rPr lang="de-DE" dirty="0" smtClean="0"/>
              <a:t>Pr(E</a:t>
            </a:r>
            <a:r>
              <a:rPr lang="de-DE" baseline="-25000" dirty="0" smtClean="0"/>
              <a:t>1</a:t>
            </a:r>
            <a:r>
              <a:rPr lang="de-DE" dirty="0" smtClean="0"/>
              <a:t> &amp; E</a:t>
            </a:r>
            <a:r>
              <a:rPr lang="de-DE" baseline="-25000" dirty="0" smtClean="0"/>
              <a:t>2</a:t>
            </a:r>
            <a:r>
              <a:rPr lang="de-DE" dirty="0" smtClean="0"/>
              <a:t>|C</a:t>
            </a:r>
            <a:r>
              <a:rPr lang="de-DE" baseline="-25000" dirty="0" smtClean="0"/>
              <a:t>1</a:t>
            </a:r>
            <a:r>
              <a:rPr lang="de-DE" dirty="0" smtClean="0"/>
              <a:t>) : Pr(E</a:t>
            </a:r>
            <a:r>
              <a:rPr lang="de-DE" baseline="-25000" dirty="0" smtClean="0"/>
              <a:t>1</a:t>
            </a:r>
            <a:r>
              <a:rPr lang="de-DE" dirty="0" smtClean="0"/>
              <a:t> &amp; E</a:t>
            </a:r>
            <a:r>
              <a:rPr lang="de-DE" baseline="-25000" dirty="0" smtClean="0"/>
              <a:t>2</a:t>
            </a:r>
            <a:r>
              <a:rPr lang="de-DE" dirty="0" smtClean="0"/>
              <a:t>|C</a:t>
            </a:r>
            <a:r>
              <a:rPr lang="de-DE" baseline="-25000" dirty="0" smtClean="0"/>
              <a:t>2</a:t>
            </a:r>
            <a:r>
              <a:rPr lang="de-DE" dirty="0" smtClean="0"/>
              <a:t>)</a:t>
            </a:r>
            <a:endParaRPr lang="en-US" dirty="0" smtClean="0"/>
          </a:p>
          <a:p>
            <a:endParaRPr lang="en-US" dirty="0"/>
          </a:p>
        </p:txBody>
      </p:sp>
      <p:sp>
        <p:nvSpPr>
          <p:cNvPr id="3" name="Title 2"/>
          <p:cNvSpPr>
            <a:spLocks noGrp="1"/>
          </p:cNvSpPr>
          <p:nvPr>
            <p:ph type="title"/>
          </p:nvPr>
        </p:nvSpPr>
        <p:spPr/>
        <p:txBody>
          <a:bodyPr>
            <a:normAutofit fontScale="90000"/>
          </a:bodyPr>
          <a:lstStyle/>
          <a:p>
            <a:r>
              <a:rPr lang="en-US" dirty="0" smtClean="0"/>
              <a:t>III: Inference of Concrete Common Cause</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textual tree.gif"/>
          <p:cNvPicPr>
            <a:picLocks noGrp="1" noChangeAspect="1"/>
          </p:cNvPicPr>
          <p:nvPr>
            <p:ph idx="1"/>
          </p:nvPr>
        </p:nvPicPr>
        <p:blipFill>
          <a:blip r:embed="rId2">
            <a:lum contrast="40000"/>
          </a:blip>
          <a:stretch>
            <a:fillRect/>
          </a:stretch>
        </p:blipFill>
        <p:spPr>
          <a:xfrm>
            <a:off x="1824036" y="1581944"/>
            <a:ext cx="6480000" cy="5098653"/>
          </a:xfrm>
        </p:spPr>
      </p:pic>
      <p:sp>
        <p:nvSpPr>
          <p:cNvPr id="3" name="Title 2"/>
          <p:cNvSpPr>
            <a:spLocks noGrp="1"/>
          </p:cNvSpPr>
          <p:nvPr>
            <p:ph type="title"/>
          </p:nvPr>
        </p:nvSpPr>
        <p:spPr/>
        <p:txBody>
          <a:bodyPr>
            <a:normAutofit/>
          </a:bodyPr>
          <a:lstStyle/>
          <a:p>
            <a:r>
              <a:rPr lang="en-US" dirty="0" smtClean="0"/>
              <a:t>Textual tree</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Indo European Tree.gif"/>
          <p:cNvPicPr>
            <a:picLocks noGrp="1" noChangeAspect="1"/>
          </p:cNvPicPr>
          <p:nvPr>
            <p:ph idx="1"/>
          </p:nvPr>
        </p:nvPicPr>
        <p:blipFill>
          <a:blip r:embed="rId2"/>
          <a:stretch>
            <a:fillRect/>
          </a:stretch>
        </p:blipFill>
        <p:spPr>
          <a:xfrm>
            <a:off x="1557386" y="1481138"/>
            <a:ext cx="6029228" cy="4525962"/>
          </a:xfrm>
        </p:spPr>
      </p:pic>
      <p:sp>
        <p:nvSpPr>
          <p:cNvPr id="3" name="Title 2"/>
          <p:cNvSpPr>
            <a:spLocks noGrp="1"/>
          </p:cNvSpPr>
          <p:nvPr>
            <p:ph type="title"/>
          </p:nvPr>
        </p:nvSpPr>
        <p:spPr/>
        <p:txBody>
          <a:bodyPr/>
          <a:lstStyle/>
          <a:p>
            <a:r>
              <a:rPr lang="en-US" dirty="0" smtClean="0"/>
              <a:t>Language tree</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darwinian tree.gif"/>
          <p:cNvPicPr>
            <a:picLocks noGrp="1" noChangeAspect="1"/>
          </p:cNvPicPr>
          <p:nvPr>
            <p:ph idx="1"/>
          </p:nvPr>
        </p:nvPicPr>
        <p:blipFill>
          <a:blip r:embed="rId2"/>
          <a:stretch>
            <a:fillRect/>
          </a:stretch>
        </p:blipFill>
        <p:spPr>
          <a:xfrm>
            <a:off x="717383" y="1481138"/>
            <a:ext cx="7709233" cy="4525962"/>
          </a:xfrm>
        </p:spPr>
      </p:pic>
      <p:sp>
        <p:nvSpPr>
          <p:cNvPr id="3" name="Title 2"/>
          <p:cNvSpPr>
            <a:spLocks noGrp="1"/>
          </p:cNvSpPr>
          <p:nvPr>
            <p:ph type="title"/>
          </p:nvPr>
        </p:nvSpPr>
        <p:spPr/>
        <p:txBody>
          <a:bodyPr/>
          <a:lstStyle/>
          <a:p>
            <a:r>
              <a:rPr lang="en-US" dirty="0" smtClean="0"/>
              <a:t>Darwin’s Tree</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evolutionary bush.jpg"/>
          <p:cNvPicPr>
            <a:picLocks noGrp="1" noChangeAspect="1"/>
          </p:cNvPicPr>
          <p:nvPr>
            <p:ph idx="1"/>
          </p:nvPr>
        </p:nvPicPr>
        <p:blipFill>
          <a:blip r:embed="rId2"/>
          <a:stretch>
            <a:fillRect/>
          </a:stretch>
        </p:blipFill>
        <p:spPr>
          <a:xfrm>
            <a:off x="1858593" y="1481138"/>
            <a:ext cx="5426813" cy="4525962"/>
          </a:xfrm>
        </p:spPr>
      </p:pic>
      <p:sp>
        <p:nvSpPr>
          <p:cNvPr id="3" name="Title 2"/>
          <p:cNvSpPr>
            <a:spLocks noGrp="1"/>
          </p:cNvSpPr>
          <p:nvPr>
            <p:ph type="title"/>
          </p:nvPr>
        </p:nvSpPr>
        <p:spPr/>
        <p:txBody>
          <a:bodyPr/>
          <a:lstStyle/>
          <a:p>
            <a:r>
              <a:rPr lang="en-US" dirty="0" smtClean="0"/>
              <a:t>Evolutionary Bush</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Wilhelm_Windelband.jpg"/>
          <p:cNvPicPr>
            <a:picLocks noChangeAspect="1"/>
          </p:cNvPicPr>
          <p:nvPr/>
        </p:nvPicPr>
        <p:blipFill>
          <a:blip r:embed="rId2"/>
          <a:stretch>
            <a:fillRect/>
          </a:stretch>
        </p:blipFill>
        <p:spPr>
          <a:xfrm>
            <a:off x="5486400" y="1828800"/>
            <a:ext cx="2772000" cy="3855311"/>
          </a:xfrm>
          <a:prstGeom prst="rect">
            <a:avLst/>
          </a:prstGeom>
        </p:spPr>
      </p:pic>
      <p:pic>
        <p:nvPicPr>
          <p:cNvPr id="4" name="Content Placeholder 3" descr="rickert.jpg"/>
          <p:cNvPicPr>
            <a:picLocks noGrp="1" noChangeAspect="1"/>
          </p:cNvPicPr>
          <p:nvPr>
            <p:ph idx="1"/>
          </p:nvPr>
        </p:nvPicPr>
        <p:blipFill>
          <a:blip r:embed="rId3"/>
          <a:stretch>
            <a:fillRect/>
          </a:stretch>
        </p:blipFill>
        <p:spPr>
          <a:xfrm>
            <a:off x="1295400" y="1524000"/>
            <a:ext cx="2628000" cy="4196611"/>
          </a:xfrm>
        </p:spPr>
      </p:pic>
      <p:sp>
        <p:nvSpPr>
          <p:cNvPr id="3" name="Title 2"/>
          <p:cNvSpPr>
            <a:spLocks noGrp="1"/>
          </p:cNvSpPr>
          <p:nvPr>
            <p:ph type="title"/>
          </p:nvPr>
        </p:nvSpPr>
        <p:spPr/>
        <p:txBody>
          <a:bodyPr>
            <a:normAutofit fontScale="90000"/>
          </a:bodyPr>
          <a:lstStyle/>
          <a:p>
            <a:r>
              <a:rPr lang="en-US" dirty="0" smtClean="0"/>
              <a:t>A philosophical problem with long beards</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Tokens turn into types via the averaging of causal units.</a:t>
            </a:r>
          </a:p>
          <a:p>
            <a:endParaRPr lang="en-US" dirty="0" smtClean="0"/>
          </a:p>
          <a:p>
            <a:r>
              <a:rPr lang="en-US" dirty="0" smtClean="0"/>
              <a:t>Stage </a:t>
            </a:r>
            <a:r>
              <a:rPr lang="en-US" dirty="0" smtClean="0"/>
              <a:t>1: Comparing likelihoods of types of effects given </a:t>
            </a:r>
            <a:r>
              <a:rPr lang="en-US" dirty="0" smtClean="0"/>
              <a:t>a specific common cause type and unspecified different </a:t>
            </a:r>
            <a:r>
              <a:rPr lang="en-US" dirty="0" smtClean="0"/>
              <a:t>types of causes. </a:t>
            </a:r>
            <a:endParaRPr lang="en-US" dirty="0" smtClean="0"/>
          </a:p>
        </p:txBody>
      </p:sp>
      <p:sp>
        <p:nvSpPr>
          <p:cNvPr id="3" name="Title 2"/>
          <p:cNvSpPr>
            <a:spLocks noGrp="1"/>
          </p:cNvSpPr>
          <p:nvPr>
            <p:ph type="title"/>
          </p:nvPr>
        </p:nvSpPr>
        <p:spPr/>
        <p:txBody>
          <a:bodyPr>
            <a:normAutofit fontScale="90000"/>
          </a:bodyPr>
          <a:lstStyle/>
          <a:p>
            <a:r>
              <a:rPr lang="en-US" dirty="0" smtClean="0"/>
              <a:t>Inference of common cause </a:t>
            </a:r>
            <a:r>
              <a:rPr lang="en-US" i="1" dirty="0" smtClean="0"/>
              <a:t>Types from Types </a:t>
            </a:r>
            <a:r>
              <a:rPr lang="en-US" dirty="0" smtClean="0"/>
              <a:t>in the Social Sciences</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method is the random assignment of members to two populations to make them nearly identical in sharing the same types of (unknown or unspecified) variables with the exception of the common cause type (sometimes called the treatment) that all the members of one group share and none of the members of the other (control) group are affected by.  </a:t>
            </a:r>
          </a:p>
          <a:p>
            <a:endParaRPr lang="en-US" dirty="0"/>
          </a:p>
        </p:txBody>
      </p:sp>
      <p:sp>
        <p:nvSpPr>
          <p:cNvPr id="3" name="Title 2"/>
          <p:cNvSpPr>
            <a:spLocks noGrp="1"/>
          </p:cNvSpPr>
          <p:nvPr>
            <p:ph type="title"/>
          </p:nvPr>
        </p:nvSpPr>
        <p:spPr/>
        <p:txBody>
          <a:bodyPr>
            <a:normAutofit fontScale="90000"/>
          </a:bodyPr>
          <a:lstStyle/>
          <a:p>
            <a:r>
              <a:rPr lang="en-US" dirty="0" smtClean="0"/>
              <a:t>Creating a Gap between the likelihoods</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Find </a:t>
            </a:r>
            <a:r>
              <a:rPr lang="en-US" dirty="0" smtClean="0"/>
              <a:t>the exact causal relations, which may be complex.  One or more of the effect types may affect the others requiring the construction of </a:t>
            </a:r>
            <a:r>
              <a:rPr lang="en-US" dirty="0" err="1" smtClean="0"/>
              <a:t>multicollinear</a:t>
            </a:r>
            <a:r>
              <a:rPr lang="en-US" dirty="0" smtClean="0"/>
              <a:t>, interactive, and so on models</a:t>
            </a:r>
            <a:endParaRPr lang="en-US" dirty="0"/>
          </a:p>
        </p:txBody>
      </p:sp>
      <p:sp>
        <p:nvSpPr>
          <p:cNvPr id="3" name="Title 2"/>
          <p:cNvSpPr>
            <a:spLocks noGrp="1"/>
          </p:cNvSpPr>
          <p:nvPr>
            <p:ph type="title"/>
          </p:nvPr>
        </p:nvSpPr>
        <p:spPr/>
        <p:txBody>
          <a:bodyPr/>
          <a:lstStyle/>
          <a:p>
            <a:r>
              <a:rPr lang="en-US" dirty="0" smtClean="0"/>
              <a:t>Stage II</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regression analysis.gif"/>
          <p:cNvPicPr>
            <a:picLocks noGrp="1" noChangeAspect="1"/>
          </p:cNvPicPr>
          <p:nvPr>
            <p:ph idx="1"/>
          </p:nvPr>
        </p:nvPicPr>
        <p:blipFill>
          <a:blip r:embed="rId2"/>
          <a:stretch>
            <a:fillRect/>
          </a:stretch>
        </p:blipFill>
        <p:spPr>
          <a:xfrm>
            <a:off x="717442" y="1481138"/>
            <a:ext cx="7709115" cy="4525962"/>
          </a:xfrm>
        </p:spPr>
      </p:pic>
      <p:sp>
        <p:nvSpPr>
          <p:cNvPr id="3" name="Title 2"/>
          <p:cNvSpPr>
            <a:spLocks noGrp="1"/>
          </p:cNvSpPr>
          <p:nvPr>
            <p:ph type="title"/>
          </p:nvPr>
        </p:nvSpPr>
        <p:spPr/>
        <p:txBody>
          <a:bodyPr>
            <a:normAutofit fontScale="90000"/>
          </a:bodyPr>
          <a:lstStyle/>
          <a:p>
            <a:r>
              <a:rPr lang="en-US" dirty="0" smtClean="0"/>
              <a:t>Regression Analysis as the inference of common cause types</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Sciences of Tokens vs. Sciences of Types</a:t>
            </a:r>
          </a:p>
          <a:p>
            <a:r>
              <a:rPr lang="en-US" dirty="0" smtClean="0"/>
              <a:t>Historical sciences: phylogeny, evolutionary biology, comparative historical linguistics, archaeology, cosmology, and human history.  </a:t>
            </a:r>
          </a:p>
          <a:p>
            <a:r>
              <a:rPr lang="en-US" dirty="0" smtClean="0"/>
              <a:t>Theoretical Sciences: physiology, physics, generative linguistics.  </a:t>
            </a:r>
          </a:p>
          <a:p>
            <a:pPr>
              <a:buNone/>
            </a:pPr>
            <a:r>
              <a:rPr lang="en-US" dirty="0" smtClean="0"/>
              <a:t>	A distinction counter to </a:t>
            </a:r>
            <a:r>
              <a:rPr lang="en-US" dirty="0" err="1" smtClean="0"/>
              <a:t>Dilthey</a:t>
            </a:r>
            <a:r>
              <a:rPr lang="en-US" dirty="0" smtClean="0"/>
              <a:t>, </a:t>
            </a:r>
            <a:r>
              <a:rPr lang="en-US" dirty="0" err="1" smtClean="0"/>
              <a:t>Rickert</a:t>
            </a:r>
            <a:r>
              <a:rPr lang="en-US" dirty="0" smtClean="0"/>
              <a:t>, Collingwood &amp; etc. who distinguished human History as a human or cultural or hermeneutic science.</a:t>
            </a:r>
            <a:endParaRPr lang="en-US" dirty="0"/>
          </a:p>
        </p:txBody>
      </p:sp>
      <p:sp>
        <p:nvSpPr>
          <p:cNvPr id="3" name="Title 2"/>
          <p:cNvSpPr>
            <a:spLocks noGrp="1"/>
          </p:cNvSpPr>
          <p:nvPr>
            <p:ph type="title"/>
          </p:nvPr>
        </p:nvSpPr>
        <p:spPr/>
        <p:txBody>
          <a:bodyPr>
            <a:normAutofit fontScale="90000"/>
          </a:bodyPr>
          <a:lstStyle/>
          <a:p>
            <a:r>
              <a:rPr lang="en-US" dirty="0" smtClean="0"/>
              <a:t>Theoretical and Historical </a:t>
            </a:r>
            <a:r>
              <a:rPr lang="en-US" dirty="0" err="1" smtClean="0"/>
              <a:t>Sciecnes</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Social science information theories extract nested information: e.g. economic theory of </a:t>
            </a:r>
            <a:r>
              <a:rPr lang="en-US" dirty="0" smtClean="0"/>
              <a:t>inflation.</a:t>
            </a:r>
          </a:p>
          <a:p>
            <a:r>
              <a:rPr lang="en-US" dirty="0" smtClean="0"/>
              <a:t>Social science theories can affect priors of historiographic hypotheses.</a:t>
            </a:r>
            <a:endParaRPr lang="en-US" dirty="0" smtClean="0"/>
          </a:p>
          <a:p>
            <a:endParaRPr lang="en-US" dirty="0" smtClean="0"/>
          </a:p>
          <a:p>
            <a:r>
              <a:rPr lang="en-US" dirty="0" smtClean="0"/>
              <a:t>But </a:t>
            </a:r>
            <a:r>
              <a:rPr lang="en-US" dirty="0" smtClean="0"/>
              <a:t>descriptions of tokens cannot refute theories of </a:t>
            </a:r>
            <a:r>
              <a:rPr lang="en-US" dirty="0" smtClean="0"/>
              <a:t>types.</a:t>
            </a:r>
          </a:p>
          <a:p>
            <a:r>
              <a:rPr lang="en-US" dirty="0" smtClean="0"/>
              <a:t>Theories of types cannot deduce tokens.</a:t>
            </a:r>
            <a:endParaRPr lang="en-US" dirty="0"/>
          </a:p>
        </p:txBody>
      </p:sp>
      <p:sp>
        <p:nvSpPr>
          <p:cNvPr id="3" name="Title 2"/>
          <p:cNvSpPr>
            <a:spLocks noGrp="1"/>
          </p:cNvSpPr>
          <p:nvPr>
            <p:ph type="title"/>
          </p:nvPr>
        </p:nvSpPr>
        <p:spPr/>
        <p:txBody>
          <a:bodyPr>
            <a:normAutofit fontScale="90000"/>
          </a:bodyPr>
          <a:lstStyle/>
          <a:p>
            <a:r>
              <a:rPr lang="en-US" dirty="0" smtClean="0"/>
              <a:t>Interactions </a:t>
            </a:r>
            <a:r>
              <a:rPr lang="en-US" dirty="0" smtClean="0"/>
              <a:t>between Social Science and History </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The larger the scope, the vaguer (Marxism).</a:t>
            </a:r>
          </a:p>
          <a:p>
            <a:pPr>
              <a:buNone/>
            </a:pPr>
            <a:r>
              <a:rPr lang="en-US" dirty="0" smtClean="0"/>
              <a:t>The more accurate, the narrower the scope (ad hoc historiographic interpretations).</a:t>
            </a:r>
          </a:p>
          <a:p>
            <a:pPr>
              <a:buNone/>
            </a:pPr>
            <a:r>
              <a:rPr lang="en-US" dirty="0" smtClean="0"/>
              <a:t>The larger the scope, the more complex.</a:t>
            </a:r>
          </a:p>
          <a:p>
            <a:pPr>
              <a:buNone/>
            </a:pPr>
            <a:r>
              <a:rPr lang="en-US" dirty="0" smtClean="0"/>
              <a:t>The larger the scope the more inconsistent (dominant power vs. balance of forces in IR).</a:t>
            </a:r>
          </a:p>
          <a:p>
            <a:pPr>
              <a:buNone/>
            </a:pPr>
            <a:r>
              <a:rPr lang="en-US" dirty="0" smtClean="0"/>
              <a:t>The choice is between vagueness, narrow scope, ad hoc complexity and inconsistency.</a:t>
            </a:r>
          </a:p>
          <a:p>
            <a:pPr>
              <a:buNone/>
            </a:pPr>
            <a:endParaRPr lang="en-US" dirty="0" smtClean="0"/>
          </a:p>
        </p:txBody>
      </p:sp>
      <p:sp>
        <p:nvSpPr>
          <p:cNvPr id="3" name="Title 2"/>
          <p:cNvSpPr>
            <a:spLocks noGrp="1"/>
          </p:cNvSpPr>
          <p:nvPr>
            <p:ph type="title"/>
          </p:nvPr>
        </p:nvSpPr>
        <p:spPr/>
        <p:txBody>
          <a:bodyPr>
            <a:normAutofit fontScale="90000"/>
          </a:bodyPr>
          <a:lstStyle/>
          <a:p>
            <a:r>
              <a:rPr lang="en-US" dirty="0" smtClean="0"/>
              <a:t>Types to tokens </a:t>
            </a:r>
            <a:r>
              <a:rPr lang="en-US" dirty="0" smtClean="0"/>
              <a:t>underdetermined</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Psychohistory undermined</a:t>
            </a:r>
          </a:p>
          <a:p>
            <a:endParaRPr lang="en-US" dirty="0" smtClean="0"/>
          </a:p>
          <a:p>
            <a:endParaRPr lang="en-US" dirty="0"/>
          </a:p>
        </p:txBody>
      </p:sp>
      <p:sp>
        <p:nvSpPr>
          <p:cNvPr id="3" name="Title 2"/>
          <p:cNvSpPr>
            <a:spLocks noGrp="1"/>
          </p:cNvSpPr>
          <p:nvPr>
            <p:ph type="title"/>
          </p:nvPr>
        </p:nvSpPr>
        <p:spPr/>
        <p:txBody>
          <a:bodyPr>
            <a:normAutofit fontScale="90000"/>
          </a:bodyPr>
          <a:lstStyle/>
          <a:p>
            <a:r>
              <a:rPr lang="en-US" dirty="0" smtClean="0"/>
              <a:t>The End of History as Applied Science</a:t>
            </a:r>
            <a:endParaRPr lang="en-US" dirty="0"/>
          </a:p>
        </p:txBody>
      </p:sp>
      <p:pic>
        <p:nvPicPr>
          <p:cNvPr id="4" name="Picture 3" descr="hume1.jpg"/>
          <p:cNvPicPr>
            <a:picLocks noChangeAspect="1"/>
          </p:cNvPicPr>
          <p:nvPr/>
        </p:nvPicPr>
        <p:blipFill>
          <a:blip r:embed="rId2"/>
          <a:stretch>
            <a:fillRect/>
          </a:stretch>
        </p:blipFill>
        <p:spPr>
          <a:xfrm>
            <a:off x="1981200" y="2743200"/>
            <a:ext cx="2752725" cy="3352800"/>
          </a:xfrm>
          <a:prstGeom prst="rect">
            <a:avLst/>
          </a:prstGeom>
        </p:spPr>
      </p:pic>
      <p:pic>
        <p:nvPicPr>
          <p:cNvPr id="5" name="Picture 4" descr="asimov.jpg"/>
          <p:cNvPicPr>
            <a:picLocks noChangeAspect="1"/>
          </p:cNvPicPr>
          <p:nvPr/>
        </p:nvPicPr>
        <p:blipFill>
          <a:blip r:embed="rId3"/>
          <a:stretch>
            <a:fillRect/>
          </a:stretch>
        </p:blipFill>
        <p:spPr>
          <a:xfrm>
            <a:off x="5715000" y="2362200"/>
            <a:ext cx="3175000" cy="4241800"/>
          </a:xfrm>
          <a:prstGeom prst="rect">
            <a:avLst/>
          </a:prstGeom>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There is no epistemic distinction between descriptive and explanatory historiographic propositions; both are the best explanations of the evidence. </a:t>
            </a:r>
            <a:endParaRPr lang="en-US" dirty="0"/>
          </a:p>
        </p:txBody>
      </p:sp>
      <p:sp>
        <p:nvSpPr>
          <p:cNvPr id="3" name="Title 2"/>
          <p:cNvSpPr>
            <a:spLocks noGrp="1"/>
          </p:cNvSpPr>
          <p:nvPr>
            <p:ph type="title"/>
          </p:nvPr>
        </p:nvSpPr>
        <p:spPr/>
        <p:txBody>
          <a:bodyPr/>
          <a:lstStyle/>
          <a:p>
            <a:r>
              <a:rPr lang="en-US" dirty="0" smtClean="0"/>
              <a:t>Historiographic Explanation</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empel.gif"/>
          <p:cNvPicPr>
            <a:picLocks noChangeAspect="1"/>
          </p:cNvPicPr>
          <p:nvPr/>
        </p:nvPicPr>
        <p:blipFill>
          <a:blip r:embed="rId2"/>
          <a:stretch>
            <a:fillRect/>
          </a:stretch>
        </p:blipFill>
        <p:spPr>
          <a:xfrm>
            <a:off x="6410325" y="3143250"/>
            <a:ext cx="2733675" cy="3714750"/>
          </a:xfrm>
          <a:prstGeom prst="rect">
            <a:avLst/>
          </a:prstGeom>
        </p:spPr>
      </p:pic>
      <p:sp>
        <p:nvSpPr>
          <p:cNvPr id="2" name="Content Placeholder 1"/>
          <p:cNvSpPr>
            <a:spLocks noGrp="1"/>
          </p:cNvSpPr>
          <p:nvPr>
            <p:ph idx="1"/>
          </p:nvPr>
        </p:nvSpPr>
        <p:spPr/>
        <p:txBody>
          <a:bodyPr/>
          <a:lstStyle/>
          <a:p>
            <a:r>
              <a:rPr lang="en-US" dirty="0" smtClean="0"/>
              <a:t>Deductive structure of Explanation:</a:t>
            </a:r>
          </a:p>
          <a:p>
            <a:r>
              <a:rPr lang="en-US" dirty="0" smtClean="0"/>
              <a:t>Minor Premise: </a:t>
            </a:r>
            <a:r>
              <a:rPr lang="en-US" dirty="0" smtClean="0"/>
              <a:t>History (previously ideographic)</a:t>
            </a:r>
            <a:endParaRPr lang="en-US" dirty="0" smtClean="0"/>
          </a:p>
          <a:p>
            <a:r>
              <a:rPr lang="en-US" dirty="0" smtClean="0"/>
              <a:t>Major Premise: </a:t>
            </a:r>
            <a:r>
              <a:rPr lang="en-US" dirty="0" err="1" smtClean="0"/>
              <a:t>Nomothetic</a:t>
            </a:r>
            <a:r>
              <a:rPr lang="en-US" dirty="0" smtClean="0"/>
              <a:t>, from the Social </a:t>
            </a:r>
            <a:r>
              <a:rPr lang="en-US" dirty="0" smtClean="0"/>
              <a:t>Science</a:t>
            </a:r>
          </a:p>
          <a:p>
            <a:r>
              <a:rPr lang="en-US" dirty="0" smtClean="0"/>
              <a:t>Historiography as Applied Social Science</a:t>
            </a:r>
          </a:p>
          <a:p>
            <a:endParaRPr lang="en-US" dirty="0" smtClean="0"/>
          </a:p>
        </p:txBody>
      </p:sp>
      <p:sp>
        <p:nvSpPr>
          <p:cNvPr id="3" name="Title 2"/>
          <p:cNvSpPr>
            <a:spLocks noGrp="1"/>
          </p:cNvSpPr>
          <p:nvPr>
            <p:ph type="title"/>
          </p:nvPr>
        </p:nvSpPr>
        <p:spPr/>
        <p:txBody>
          <a:bodyPr/>
          <a:lstStyle/>
          <a:p>
            <a:r>
              <a:rPr lang="en-US" dirty="0" smtClean="0"/>
              <a:t>Neo-Kantian shaved</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Classical counter arguments:</a:t>
            </a:r>
          </a:p>
          <a:p>
            <a:r>
              <a:rPr lang="en-US" dirty="0" smtClean="0"/>
              <a:t>Uniqueness and complexity </a:t>
            </a:r>
            <a:r>
              <a:rPr lang="en-US" dirty="0" smtClean="0"/>
              <a:t>of </a:t>
            </a:r>
            <a:r>
              <a:rPr lang="en-US" dirty="0" smtClean="0"/>
              <a:t>events.</a:t>
            </a:r>
            <a:endParaRPr lang="en-US" dirty="0" smtClean="0"/>
          </a:p>
          <a:p>
            <a:r>
              <a:rPr lang="en-US" dirty="0" smtClean="0"/>
              <a:t>New Counter Arguments:</a:t>
            </a:r>
          </a:p>
          <a:p>
            <a:r>
              <a:rPr lang="en-US" dirty="0" smtClean="0"/>
              <a:t>No historical observation </a:t>
            </a:r>
            <a:r>
              <a:rPr lang="en-US" dirty="0" smtClean="0"/>
              <a:t>sentences: Against the Strudel theory of historiography.</a:t>
            </a:r>
            <a:endParaRPr lang="en-US" dirty="0" smtClean="0"/>
          </a:p>
          <a:p>
            <a:r>
              <a:rPr lang="en-US" dirty="0" smtClean="0"/>
              <a:t>All Historiography </a:t>
            </a:r>
            <a:r>
              <a:rPr lang="en-US" dirty="0" smtClean="0"/>
              <a:t>is information theory </a:t>
            </a:r>
            <a:r>
              <a:rPr lang="en-US" dirty="0" smtClean="0"/>
              <a:t>laden</a:t>
            </a:r>
            <a:endParaRPr lang="en-US" dirty="0" smtClean="0"/>
          </a:p>
        </p:txBody>
      </p:sp>
      <p:sp>
        <p:nvSpPr>
          <p:cNvPr id="3" name="Title 2"/>
          <p:cNvSpPr>
            <a:spLocks noGrp="1"/>
          </p:cNvSpPr>
          <p:nvPr>
            <p:ph type="title"/>
          </p:nvPr>
        </p:nvSpPr>
        <p:spPr/>
        <p:txBody>
          <a:bodyPr>
            <a:normAutofit fontScale="90000"/>
          </a:bodyPr>
          <a:lstStyle/>
          <a:p>
            <a:r>
              <a:rPr lang="en-US" dirty="0" smtClean="0"/>
              <a:t>Shortcomings of Logical Positivism</a:t>
            </a:r>
            <a:endParaRPr lang="en-US" dirty="0"/>
          </a:p>
        </p:txBody>
      </p:sp>
      <p:pic>
        <p:nvPicPr>
          <p:cNvPr id="4" name="Picture 3" descr="Strudel.jpg"/>
          <p:cNvPicPr>
            <a:picLocks noChangeAspect="1"/>
          </p:cNvPicPr>
          <p:nvPr/>
        </p:nvPicPr>
        <p:blipFill>
          <a:blip r:embed="rId2" cstate="print"/>
          <a:stretch>
            <a:fillRect/>
          </a:stretch>
        </p:blipFill>
        <p:spPr>
          <a:xfrm>
            <a:off x="1447800" y="4191000"/>
            <a:ext cx="2438400" cy="1624584"/>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dirty="0" smtClean="0"/>
              <a:t>As </a:t>
            </a:r>
            <a:r>
              <a:rPr lang="en-GB" dirty="0" smtClean="0"/>
              <a:t>particulars, tokens necessarily </a:t>
            </a:r>
            <a:r>
              <a:rPr lang="en-GB" dirty="0" smtClean="0"/>
              <a:t>occupy </a:t>
            </a:r>
            <a:r>
              <a:rPr lang="en-GB" dirty="0" smtClean="0"/>
              <a:t>a unique spatial-temporal </a:t>
            </a:r>
            <a:r>
              <a:rPr lang="en-GB" dirty="0" smtClean="0"/>
              <a:t>location.</a:t>
            </a:r>
          </a:p>
          <a:p>
            <a:r>
              <a:rPr lang="en-GB" dirty="0" smtClean="0"/>
              <a:t>Types </a:t>
            </a:r>
            <a:r>
              <a:rPr lang="en-GB" dirty="0" smtClean="0"/>
              <a:t>as abstracts do not. </a:t>
            </a:r>
            <a:r>
              <a:rPr lang="en-GB" dirty="0" smtClean="0"/>
              <a:t> </a:t>
            </a:r>
          </a:p>
          <a:p>
            <a:r>
              <a:rPr lang="en-GB" dirty="0" smtClean="0"/>
              <a:t>Revolution is a Type, the French Revolution is a token.</a:t>
            </a:r>
          </a:p>
        </p:txBody>
      </p:sp>
      <p:sp>
        <p:nvSpPr>
          <p:cNvPr id="3" name="Title 2"/>
          <p:cNvSpPr>
            <a:spLocks noGrp="1"/>
          </p:cNvSpPr>
          <p:nvPr>
            <p:ph type="title"/>
          </p:nvPr>
        </p:nvSpPr>
        <p:spPr/>
        <p:txBody>
          <a:bodyPr>
            <a:normAutofit/>
          </a:bodyPr>
          <a:lstStyle/>
          <a:p>
            <a:r>
              <a:rPr lang="en-US" dirty="0" smtClean="0"/>
              <a:t>Tokens vs. Types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Historiography and the historical sciences infers common cause token events from token evidence with information theories.</a:t>
            </a:r>
          </a:p>
          <a:p>
            <a:r>
              <a:rPr lang="en-US" dirty="0" smtClean="0"/>
              <a:t>The Social Sciences and the theoretical sciences infer common cause types of events from types of evidence with statistical theories.</a:t>
            </a:r>
          </a:p>
          <a:p>
            <a:endParaRPr lang="en-US" dirty="0"/>
          </a:p>
        </p:txBody>
      </p:sp>
      <p:sp>
        <p:nvSpPr>
          <p:cNvPr id="3" name="Title 2"/>
          <p:cNvSpPr>
            <a:spLocks noGrp="1"/>
          </p:cNvSpPr>
          <p:nvPr>
            <p:ph type="title"/>
          </p:nvPr>
        </p:nvSpPr>
        <p:spPr/>
        <p:txBody>
          <a:bodyPr/>
          <a:lstStyle/>
          <a:p>
            <a:r>
              <a:rPr lang="en-US" dirty="0" smtClean="0"/>
              <a:t>Sciences of tokens and types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Some processes tend to preserve in their end states information from their initial state more than others.   Processes have varying levels of </a:t>
            </a:r>
            <a:r>
              <a:rPr lang="en-US" i="1" dirty="0" smtClean="0"/>
              <a:t>fidelity</a:t>
            </a:r>
            <a:r>
              <a:rPr lang="en-US" dirty="0" smtClean="0"/>
              <a:t>, </a:t>
            </a:r>
            <a:r>
              <a:rPr lang="en-US" i="1" dirty="0" smtClean="0"/>
              <a:t>reliability</a:t>
            </a:r>
            <a:r>
              <a:rPr lang="en-US" dirty="0" smtClean="0"/>
              <a:t> or </a:t>
            </a:r>
            <a:r>
              <a:rPr lang="en-US" i="1" dirty="0" smtClean="0"/>
              <a:t>credibility.</a:t>
            </a:r>
          </a:p>
          <a:p>
            <a:r>
              <a:rPr lang="en-US" dirty="0" smtClean="0"/>
              <a:t> </a:t>
            </a:r>
            <a:r>
              <a:rPr lang="en-US" dirty="0" smtClean="0"/>
              <a:t>The selection of historical evidence according to its information preserving qualities is theory laden and is bootstrapped by historiographic knowledge of the chains that transmit information in time.  </a:t>
            </a:r>
          </a:p>
          <a:p>
            <a:endParaRPr lang="en-US" dirty="0"/>
          </a:p>
        </p:txBody>
      </p:sp>
      <p:sp>
        <p:nvSpPr>
          <p:cNvPr id="3" name="Title 2"/>
          <p:cNvSpPr>
            <a:spLocks noGrp="1"/>
          </p:cNvSpPr>
          <p:nvPr>
            <p:ph type="title"/>
          </p:nvPr>
        </p:nvSpPr>
        <p:spPr/>
        <p:txBody>
          <a:bodyPr/>
          <a:lstStyle/>
          <a:p>
            <a:r>
              <a:rPr lang="en-US" dirty="0" smtClean="0"/>
              <a:t>Information</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The first stage of inference compares the likelihood that the correlations between evidential units preserve information about </a:t>
            </a:r>
            <a:r>
              <a:rPr lang="en-US" i="1" dirty="0" smtClean="0"/>
              <a:t>some</a:t>
            </a:r>
            <a:r>
              <a:rPr lang="en-US" dirty="0" smtClean="0"/>
              <a:t> </a:t>
            </a:r>
            <a:r>
              <a:rPr lang="en-US" i="1" dirty="0" smtClean="0"/>
              <a:t>common cause</a:t>
            </a:r>
            <a:r>
              <a:rPr lang="en-US" dirty="0" smtClean="0"/>
              <a:t> they all share whose </a:t>
            </a:r>
            <a:r>
              <a:rPr lang="en-US" i="1" dirty="0" smtClean="0"/>
              <a:t>properties are </a:t>
            </a:r>
            <a:r>
              <a:rPr lang="en-US" i="1" dirty="0" smtClean="0"/>
              <a:t>not specified </a:t>
            </a:r>
            <a:r>
              <a:rPr lang="en-US" dirty="0" smtClean="0"/>
              <a:t>with the likelihood that the correlations result from separate </a:t>
            </a:r>
            <a:r>
              <a:rPr lang="en-US" dirty="0" smtClean="0"/>
              <a:t>causes whose properties are specified</a:t>
            </a:r>
            <a:r>
              <a:rPr lang="en-US" i="1" dirty="0" smtClean="0"/>
              <a:t>:</a:t>
            </a:r>
            <a:endParaRPr lang="en-US" dirty="0" smtClean="0"/>
          </a:p>
          <a:p>
            <a:r>
              <a:rPr lang="fr-FR" dirty="0" smtClean="0"/>
              <a:t>Pr(</a:t>
            </a:r>
            <a:r>
              <a:rPr lang="fr-FR" dirty="0" err="1" smtClean="0"/>
              <a:t>evidence</a:t>
            </a:r>
            <a:r>
              <a:rPr lang="fr-FR" dirty="0" smtClean="0"/>
              <a:t>| </a:t>
            </a:r>
            <a:r>
              <a:rPr lang="fr-FR" dirty="0" err="1" smtClean="0"/>
              <a:t>some</a:t>
            </a:r>
            <a:r>
              <a:rPr lang="fr-FR" dirty="0" smtClean="0"/>
              <a:t> </a:t>
            </a:r>
            <a:r>
              <a:rPr lang="fr-FR" dirty="0" err="1" smtClean="0"/>
              <a:t>common</a:t>
            </a:r>
            <a:r>
              <a:rPr lang="fr-FR" dirty="0" smtClean="0"/>
              <a:t> cause) Pr(</a:t>
            </a:r>
            <a:r>
              <a:rPr lang="fr-FR" dirty="0" err="1" smtClean="0"/>
              <a:t>common</a:t>
            </a:r>
            <a:r>
              <a:rPr lang="fr-FR" dirty="0" smtClean="0"/>
              <a:t> cause) </a:t>
            </a:r>
            <a:endParaRPr lang="en-US" dirty="0" smtClean="0"/>
          </a:p>
          <a:p>
            <a:r>
              <a:rPr lang="en-US" dirty="0" smtClean="0"/>
              <a:t>-----------------------------------------</a:t>
            </a:r>
            <a:endParaRPr lang="en-US" dirty="0" smtClean="0"/>
          </a:p>
          <a:p>
            <a:r>
              <a:rPr lang="en-US" dirty="0" smtClean="0"/>
              <a:t>Pr(evidence| </a:t>
            </a:r>
            <a:r>
              <a:rPr lang="en-US" dirty="0" smtClean="0"/>
              <a:t>no common cause)Pr(no common cause)</a:t>
            </a:r>
          </a:p>
          <a:p>
            <a:endParaRPr lang="en-US" dirty="0" smtClean="0"/>
          </a:p>
          <a:p>
            <a:endParaRPr lang="en-US" dirty="0" smtClean="0"/>
          </a:p>
          <a:p>
            <a:endParaRPr lang="en-US" dirty="0"/>
          </a:p>
        </p:txBody>
      </p:sp>
      <p:sp>
        <p:nvSpPr>
          <p:cNvPr id="3" name="Title 2"/>
          <p:cNvSpPr>
            <a:spLocks noGrp="1"/>
          </p:cNvSpPr>
          <p:nvPr>
            <p:ph type="title"/>
          </p:nvPr>
        </p:nvSpPr>
        <p:spPr/>
        <p:txBody>
          <a:bodyPr/>
          <a:lstStyle/>
          <a:p>
            <a:r>
              <a:rPr lang="en-US" dirty="0" smtClean="0"/>
              <a:t>I: Comparison of Likelihoods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 assessing the priors of the common cause and separate causes hypotheses, historians </a:t>
            </a:r>
            <a:r>
              <a:rPr lang="en-US" dirty="0" smtClean="0"/>
              <a:t>examine:</a:t>
            </a:r>
          </a:p>
          <a:p>
            <a:r>
              <a:rPr lang="en-US" dirty="0" smtClean="0"/>
              <a:t>Whether </a:t>
            </a:r>
            <a:r>
              <a:rPr lang="en-US" dirty="0" smtClean="0"/>
              <a:t>causal chains that extend backwards from the units of the evidence could or could not have intersected and converged. </a:t>
            </a:r>
            <a:endParaRPr lang="en-US" dirty="0" smtClean="0"/>
          </a:p>
          <a:p>
            <a:r>
              <a:rPr lang="en-US" dirty="0" smtClean="0"/>
              <a:t>The coherence of the hypotheses with existing nets of historiographic beliefs.</a:t>
            </a:r>
            <a:endParaRPr lang="en-US" dirty="0"/>
          </a:p>
        </p:txBody>
      </p:sp>
      <p:sp>
        <p:nvSpPr>
          <p:cNvPr id="3" name="Title 2"/>
          <p:cNvSpPr>
            <a:spLocks noGrp="1"/>
          </p:cNvSpPr>
          <p:nvPr>
            <p:ph type="title"/>
          </p:nvPr>
        </p:nvSpPr>
        <p:spPr/>
        <p:txBody>
          <a:bodyPr/>
          <a:lstStyle/>
          <a:p>
            <a:r>
              <a:rPr lang="en-US" dirty="0" smtClean="0"/>
              <a:t>Priors</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2438</TotalTime>
  <Words>1082</Words>
  <Application>Microsoft Office PowerPoint</Application>
  <PresentationFormat>On-screen Show (4:3)</PresentationFormat>
  <Paragraphs>100</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Concourse</vt:lpstr>
      <vt:lpstr>It is about the evidence, not the events: Historiographic Explanation</vt:lpstr>
      <vt:lpstr>A philosophical problem with long beards</vt:lpstr>
      <vt:lpstr>Neo-Kantian shaved</vt:lpstr>
      <vt:lpstr>Shortcomings of Logical Positivism</vt:lpstr>
      <vt:lpstr>Tokens vs. Types</vt:lpstr>
      <vt:lpstr>Sciences of tokens and types</vt:lpstr>
      <vt:lpstr>Information</vt:lpstr>
      <vt:lpstr>I: Comparison of Likelihoods</vt:lpstr>
      <vt:lpstr>Priors</vt:lpstr>
      <vt:lpstr>Likelihoods</vt:lpstr>
      <vt:lpstr>Multiple units of evidence</vt:lpstr>
      <vt:lpstr>Stage II: Identifying Information Transmission Nets</vt:lpstr>
      <vt:lpstr>Independence</vt:lpstr>
      <vt:lpstr>Dependence is not Decadence</vt:lpstr>
      <vt:lpstr>III: Inference of Concrete Common Cause</vt:lpstr>
      <vt:lpstr>Textual tree</vt:lpstr>
      <vt:lpstr>Language tree</vt:lpstr>
      <vt:lpstr>Darwin’s Tree</vt:lpstr>
      <vt:lpstr>Evolutionary Bush</vt:lpstr>
      <vt:lpstr>Inference of common cause Types from Types in the Social Sciences</vt:lpstr>
      <vt:lpstr>Creating a Gap between the likelihoods</vt:lpstr>
      <vt:lpstr>Stage II</vt:lpstr>
      <vt:lpstr>Regression Analysis as the inference of common cause types</vt:lpstr>
      <vt:lpstr>Theoretical and Historical Sciecnes</vt:lpstr>
      <vt:lpstr>Interactions between Social Science and History </vt:lpstr>
      <vt:lpstr>Types to tokens underdetermined</vt:lpstr>
      <vt:lpstr>The End of History as Applied Science</vt:lpstr>
      <vt:lpstr>Historiographic Explanation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Darwin’s Reason</dc:title>
  <dc:creator>\</dc:creator>
  <cp:lastModifiedBy>\</cp:lastModifiedBy>
  <cp:revision>124</cp:revision>
  <dcterms:created xsi:type="dcterms:W3CDTF">2009-11-25T00:16:47Z</dcterms:created>
  <dcterms:modified xsi:type="dcterms:W3CDTF">2010-09-26T02:57:20Z</dcterms:modified>
</cp:coreProperties>
</file>